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1"/>
  </p:sldMasterIdLst>
  <p:sldIdLst>
    <p:sldId id="256" r:id="rId2"/>
    <p:sldId id="264" r:id="rId3"/>
    <p:sldId id="257" r:id="rId4"/>
    <p:sldId id="265" r:id="rId5"/>
    <p:sldId id="266" r:id="rId6"/>
    <p:sldId id="258" r:id="rId7"/>
    <p:sldId id="259" r:id="rId8"/>
    <p:sldId id="274" r:id="rId9"/>
    <p:sldId id="276" r:id="rId10"/>
    <p:sldId id="268" r:id="rId11"/>
    <p:sldId id="282" r:id="rId12"/>
    <p:sldId id="261" r:id="rId13"/>
    <p:sldId id="269" r:id="rId14"/>
    <p:sldId id="280" r:id="rId15"/>
    <p:sldId id="262" r:id="rId16"/>
    <p:sldId id="270" r:id="rId17"/>
    <p:sldId id="281" r:id="rId18"/>
    <p:sldId id="271" r:id="rId19"/>
    <p:sldId id="277" r:id="rId20"/>
    <p:sldId id="260" r:id="rId21"/>
    <p:sldId id="272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6E718F9B-5F05-4890-9A1F-1D29EDEC1368}" type="datetimeFigureOut">
              <a:rPr lang="en-US" smtClean="0"/>
              <a:t>4/27/2015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FD71972D-021D-4AE9-818B-CB2C59C0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345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18F9B-5F05-4890-9A1F-1D29EDEC1368}" type="datetimeFigureOut">
              <a:rPr lang="en-US" smtClean="0"/>
              <a:t>4/27/2015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972D-021D-4AE9-818B-CB2C59C0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22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18F9B-5F05-4890-9A1F-1D29EDEC1368}" type="datetimeFigureOut">
              <a:rPr lang="en-US" smtClean="0"/>
              <a:t>4/27/2015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972D-021D-4AE9-818B-CB2C59C0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95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18F9B-5F05-4890-9A1F-1D29EDEC1368}" type="datetimeFigureOut">
              <a:rPr lang="en-US" smtClean="0"/>
              <a:t>4/27/2015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972D-021D-4AE9-818B-CB2C59C0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01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18F9B-5F05-4890-9A1F-1D29EDEC1368}" type="datetimeFigureOut">
              <a:rPr lang="en-US" smtClean="0"/>
              <a:t>4/27/2015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972D-021D-4AE9-818B-CB2C59C0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31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18F9B-5F05-4890-9A1F-1D29EDEC1368}" type="datetimeFigureOut">
              <a:rPr lang="en-US" smtClean="0"/>
              <a:t>4/27/2015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972D-021D-4AE9-818B-CB2C59C0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07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18F9B-5F05-4890-9A1F-1D29EDEC1368}" type="datetimeFigureOut">
              <a:rPr lang="en-US" smtClean="0"/>
              <a:t>4/27/2015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972D-021D-4AE9-818B-CB2C59C0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42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6E718F9B-5F05-4890-9A1F-1D29EDEC1368}" type="datetimeFigureOut">
              <a:rPr lang="en-US" smtClean="0"/>
              <a:t>4/27/2015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972D-021D-4AE9-818B-CB2C59C0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14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E718F9B-5F05-4890-9A1F-1D29EDEC1368}" type="datetimeFigureOut">
              <a:rPr lang="en-US" smtClean="0"/>
              <a:t>4/27/2015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972D-021D-4AE9-818B-CB2C59C0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2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18F9B-5F05-4890-9A1F-1D29EDEC1368}" type="datetimeFigureOut">
              <a:rPr lang="en-US" smtClean="0"/>
              <a:t>4/27/2015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972D-021D-4AE9-818B-CB2C59C0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76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18F9B-5F05-4890-9A1F-1D29EDEC1368}" type="datetimeFigureOut">
              <a:rPr lang="en-US" smtClean="0"/>
              <a:t>4/27/2015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972D-021D-4AE9-818B-CB2C59C0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6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18F9B-5F05-4890-9A1F-1D29EDEC1368}" type="datetimeFigureOut">
              <a:rPr lang="en-US" smtClean="0"/>
              <a:t>4/27/2015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972D-021D-4AE9-818B-CB2C59C0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067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18F9B-5F05-4890-9A1F-1D29EDEC1368}" type="datetimeFigureOut">
              <a:rPr lang="en-US" smtClean="0"/>
              <a:t>4/27/2015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972D-021D-4AE9-818B-CB2C59C0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8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18F9B-5F05-4890-9A1F-1D29EDEC1368}" type="datetimeFigureOut">
              <a:rPr lang="en-US" smtClean="0"/>
              <a:t>4/27/2015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972D-021D-4AE9-818B-CB2C59C0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03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18F9B-5F05-4890-9A1F-1D29EDEC1368}" type="datetimeFigureOut">
              <a:rPr lang="en-US" smtClean="0"/>
              <a:t>4/27/2015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972D-021D-4AE9-818B-CB2C59C0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45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18F9B-5F05-4890-9A1F-1D29EDEC1368}" type="datetimeFigureOut">
              <a:rPr lang="en-US" smtClean="0"/>
              <a:t>4/27/2015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972D-021D-4AE9-818B-CB2C59C0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47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18F9B-5F05-4890-9A1F-1D29EDEC1368}" type="datetimeFigureOut">
              <a:rPr lang="en-US" smtClean="0"/>
              <a:t>4/27/2015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1972D-021D-4AE9-818B-CB2C59C0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19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6E718F9B-5F05-4890-9A1F-1D29EDEC1368}" type="datetimeFigureOut">
              <a:rPr lang="en-US" smtClean="0"/>
              <a:t>4/27/2015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FD71972D-021D-4AE9-818B-CB2C59C03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Reconstructing Loopy Curvilinear Structures Using Integer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David lee</a:t>
            </a:r>
          </a:p>
          <a:p>
            <a:r>
              <a:rPr lang="en-US" dirty="0" smtClean="0"/>
              <a:t>Michael </a:t>
            </a:r>
            <a:r>
              <a:rPr lang="en-US" dirty="0" err="1" smtClean="0"/>
              <a:t>SEung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69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a weighted graph that is </a:t>
            </a:r>
            <a:r>
              <a:rPr lang="en-US" dirty="0" err="1" smtClean="0"/>
              <a:t>overcomplete</a:t>
            </a:r>
            <a:endParaRPr lang="en-US" dirty="0" smtClean="0"/>
          </a:p>
          <a:p>
            <a:r>
              <a:rPr lang="en-US" dirty="0" smtClean="0"/>
              <a:t>Find objective subgraph using objective function</a:t>
            </a:r>
          </a:p>
          <a:p>
            <a:r>
              <a:rPr lang="en-US" dirty="0" smtClean="0"/>
              <a:t>Graph can have cycles – spurious junctions and early branch terminations are penalized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428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Let X </a:t>
            </a:r>
            <a:r>
              <a:rPr lang="en-US" dirty="0"/>
              <a:t>= {</a:t>
            </a:r>
            <a:r>
              <a:rPr lang="en-US" dirty="0" err="1"/>
              <a:t>X</a:t>
            </a:r>
            <a:r>
              <a:rPr lang="en-US" baseline="-25000" dirty="0" err="1"/>
              <a:t>ijk</a:t>
            </a:r>
            <a:r>
              <a:rPr lang="en-US" dirty="0"/>
              <a:t>} </a:t>
            </a:r>
            <a:r>
              <a:rPr lang="en-US" dirty="0" smtClean="0"/>
              <a:t>be the </a:t>
            </a:r>
            <a:r>
              <a:rPr lang="en-US" dirty="0"/>
              <a:t>vector of </a:t>
            </a:r>
            <a:r>
              <a:rPr lang="en-US" dirty="0" smtClean="0"/>
              <a:t>binary random variables denoting whether edge pairs {</a:t>
            </a:r>
            <a:r>
              <a:rPr lang="en-US" dirty="0" err="1" smtClean="0"/>
              <a:t>e</a:t>
            </a:r>
            <a:r>
              <a:rPr lang="en-US" baseline="-25000" dirty="0" err="1" smtClean="0"/>
              <a:t>ijk</a:t>
            </a:r>
            <a:r>
              <a:rPr lang="en-US" dirty="0" smtClean="0"/>
              <a:t>} truly belong</a:t>
            </a:r>
          </a:p>
          <a:p>
            <a:r>
              <a:rPr lang="en-US" dirty="0" smtClean="0"/>
              <a:t>Let x </a:t>
            </a:r>
            <a:r>
              <a:rPr lang="en-US" dirty="0"/>
              <a:t>= {</a:t>
            </a:r>
            <a:r>
              <a:rPr lang="en-US" dirty="0" err="1" smtClean="0"/>
              <a:t>x</a:t>
            </a:r>
            <a:r>
              <a:rPr lang="en-US" baseline="-25000" dirty="0" err="1" smtClean="0"/>
              <a:t>ijk</a:t>
            </a:r>
            <a:r>
              <a:rPr lang="en-US" dirty="0" smtClean="0"/>
              <a:t>}the </a:t>
            </a:r>
            <a:r>
              <a:rPr lang="en-US" dirty="0"/>
              <a:t>corresponding vector of indicator variables. </a:t>
            </a:r>
            <a:endParaRPr lang="en-US" dirty="0" smtClean="0"/>
          </a:p>
          <a:p>
            <a:r>
              <a:rPr lang="en-US" dirty="0" err="1" smtClean="0"/>
              <a:t>e</a:t>
            </a:r>
            <a:r>
              <a:rPr lang="en-US" baseline="-25000" dirty="0" err="1" smtClean="0"/>
              <a:t>ijk</a:t>
            </a:r>
            <a:r>
              <a:rPr lang="en-US" dirty="0" smtClean="0"/>
              <a:t> is active in the solution if </a:t>
            </a:r>
            <a:r>
              <a:rPr lang="en-US" dirty="0" err="1" smtClean="0"/>
              <a:t>x</a:t>
            </a:r>
            <a:r>
              <a:rPr lang="en-US" baseline="-25000" dirty="0" err="1" smtClean="0"/>
              <a:t>ijk</a:t>
            </a:r>
            <a:r>
              <a:rPr lang="en-US" dirty="0" smtClean="0"/>
              <a:t> </a:t>
            </a:r>
            <a:r>
              <a:rPr lang="en-US" dirty="0"/>
              <a:t>= 1. </a:t>
            </a:r>
          </a:p>
        </p:txBody>
      </p:sp>
    </p:spTree>
    <p:extLst>
      <p:ext uri="{BB962C8B-B14F-4D97-AF65-F5344CB8AC3E}">
        <p14:creationId xmlns:p14="http://schemas.microsoft.com/office/powerpoint/2010/main" val="2306428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– Objective Function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022" y="2876931"/>
            <a:ext cx="7480300" cy="219620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154954" y="2231768"/>
            <a:ext cx="6698469" cy="475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Given graph G and image evidence I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780" y="5456348"/>
            <a:ext cx="3729691" cy="6240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83033" y="5073133"/>
            <a:ext cx="3553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log likelihood term simplifies to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45684" y="5328412"/>
            <a:ext cx="6698469" cy="475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Minimize sum of two negative log likelihood terms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32967" y="6059057"/>
            <a:ext cx="6157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ijk</a:t>
            </a:r>
            <a:r>
              <a:rPr lang="en-US" baseline="-25000" dirty="0" smtClean="0"/>
              <a:t> </a:t>
            </a:r>
            <a:r>
              <a:rPr lang="en-US" dirty="0" smtClean="0"/>
              <a:t>is the cost that accounts for the quality of shortest path associated with edge pair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ijk</a:t>
            </a:r>
            <a:endParaRPr lang="en-US" baseline="-25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896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term – Penalizes unlikely bifurcations and terminations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879500"/>
            <a:ext cx="5708087" cy="1852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760" y="3524491"/>
            <a:ext cx="4371059" cy="14709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01336" y="2772137"/>
            <a:ext cx="3553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 log likelihood term simplifies 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862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Function to Minimize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454" y="2640487"/>
            <a:ext cx="8824913" cy="159719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6200000">
            <a:off x="2621666" y="4826647"/>
            <a:ext cx="1279005" cy="248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00000">
            <a:off x="7907439" y="4752757"/>
            <a:ext cx="1279005" cy="248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80212" y="5839428"/>
            <a:ext cx="4363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1</a:t>
            </a:r>
            <a:r>
              <a:rPr lang="en-US" baseline="30000" dirty="0" smtClean="0"/>
              <a:t>st</a:t>
            </a:r>
            <a:r>
              <a:rPr lang="en-US" dirty="0" smtClean="0"/>
              <a:t> log likelihood term: cost accounting quality of shortest path associated with edge pair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ijk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7739604" y="5839428"/>
            <a:ext cx="4078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2</a:t>
            </a:r>
            <a:r>
              <a:rPr lang="en-US" baseline="30000" dirty="0" smtClean="0"/>
              <a:t>nd</a:t>
            </a:r>
            <a:r>
              <a:rPr lang="en-US" dirty="0" smtClean="0"/>
              <a:t> log likelihood term: penalizes unwarranted splits and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61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Non-isolated seeds</a:t>
            </a:r>
          </a:p>
          <a:p>
            <a:r>
              <a:rPr lang="en-US" dirty="0" smtClean="0"/>
              <a:t>Disjoint edges</a:t>
            </a:r>
          </a:p>
          <a:p>
            <a:r>
              <a:rPr lang="en-US" dirty="0" smtClean="0"/>
              <a:t>Crossover consistency </a:t>
            </a:r>
          </a:p>
          <a:p>
            <a:r>
              <a:rPr lang="en-US" dirty="0" smtClean="0"/>
              <a:t>Connectedness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08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Non-isolated seeds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651551"/>
            <a:ext cx="8824913" cy="3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77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129" y="3236502"/>
            <a:ext cx="6006115" cy="3326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Disjoint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edges are overlapping too much, only ONE edge can be active</a:t>
            </a:r>
          </a:p>
          <a:p>
            <a:r>
              <a:rPr lang="en-US" dirty="0" smtClean="0"/>
              <a:t>Only one edge from (k1, l1), (k2, l2), and (</a:t>
            </a:r>
            <a:r>
              <a:rPr lang="en-US" dirty="0" err="1" smtClean="0"/>
              <a:t>i</a:t>
            </a:r>
            <a:r>
              <a:rPr lang="en-US" dirty="0" smtClean="0"/>
              <a:t>, j) shown below can be active</a:t>
            </a:r>
          </a:p>
          <a:p>
            <a:r>
              <a:rPr lang="en-US" dirty="0"/>
              <a:t>For </a:t>
            </a:r>
            <a:r>
              <a:rPr lang="en-US" dirty="0" smtClean="0"/>
              <a:t>curvilinear </a:t>
            </a:r>
            <a:r>
              <a:rPr lang="en-US" dirty="0"/>
              <a:t>structures that are inherently trees, </a:t>
            </a:r>
            <a:r>
              <a:rPr lang="en-US" dirty="0" smtClean="0"/>
              <a:t>this makes recovery easier</a:t>
            </a:r>
          </a:p>
          <a:p>
            <a:r>
              <a:rPr lang="en-US" dirty="0" smtClean="0"/>
              <a:t>You can start from terminal vertices and </a:t>
            </a:r>
            <a:br>
              <a:rPr lang="en-US" dirty="0" smtClean="0"/>
            </a:br>
            <a:r>
              <a:rPr lang="en-US" dirty="0" smtClean="0"/>
              <a:t>follow edges that lead to the root vertices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777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Crossover Consistency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8713" y="2603500"/>
            <a:ext cx="6458887" cy="3416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7063" y="6140369"/>
            <a:ext cx="7153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-What goes in must go out!  Unless it is a single termination</a:t>
            </a:r>
          </a:p>
          <a:p>
            <a:r>
              <a:rPr lang="en-US" dirty="0" smtClean="0"/>
              <a:t>-Only activated for structures that were inherently trees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47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93" y="2215030"/>
            <a:ext cx="9173882" cy="1581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95" y="4095517"/>
            <a:ext cx="10153930" cy="14038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4952" y="3854370"/>
            <a:ext cx="838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DIADEM scores for HGD-QMIP vs. L-QMIP. Higher values are better!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54952" y="5685099"/>
            <a:ext cx="8388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for 1) geometric False Positive Rate, 2) geometric False Negative Rate, 3) connectivity False Positive Rate, and 4)connectivity False Negative Rate. Lower values are better here!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241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Curvilinear structures are everywhere!</a:t>
            </a:r>
          </a:p>
          <a:p>
            <a:r>
              <a:rPr lang="en-US" dirty="0"/>
              <a:t>Issue: </a:t>
            </a:r>
            <a:r>
              <a:rPr lang="en-US" dirty="0" smtClean="0"/>
              <a:t>“The </a:t>
            </a:r>
            <a:r>
              <a:rPr lang="en-US" dirty="0"/>
              <a:t>lack of powerful and effective computational tools to automatically reconstruct neuronal arbors has emerged as a major technical </a:t>
            </a:r>
            <a:r>
              <a:rPr lang="en-US" dirty="0" smtClean="0"/>
              <a:t>bottleneck in neuroscience research”</a:t>
            </a:r>
          </a:p>
          <a:p>
            <a:r>
              <a:rPr lang="en-US" dirty="0" smtClean="0"/>
              <a:t>Can we get graphs from images of curvilinear (loopy) structures? (or at least what  appear to be curvilinear)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9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443399" y="211733"/>
            <a:ext cx="6184521" cy="699747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53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evaluating images as having loops always be better?</a:t>
            </a:r>
          </a:p>
          <a:p>
            <a:r>
              <a:rPr lang="en-US" dirty="0" smtClean="0"/>
              <a:t>What potential drawbacks may exist to this method?</a:t>
            </a:r>
          </a:p>
          <a:p>
            <a:r>
              <a:rPr lang="en-US" dirty="0" smtClean="0"/>
              <a:t>Were the results really convincing?</a:t>
            </a:r>
          </a:p>
          <a:p>
            <a:r>
              <a:rPr lang="en-US" dirty="0" smtClean="0"/>
              <a:t>Will certain structures cause problems in this method?</a:t>
            </a:r>
          </a:p>
          <a:p>
            <a:pPr lvl="1"/>
            <a:r>
              <a:rPr lang="en-US" dirty="0" smtClean="0"/>
              <a:t>Trees with loops?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77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13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loopy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6026" y="1757964"/>
            <a:ext cx="4811017" cy="510003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1643605" y="3055716"/>
            <a:ext cx="1481560" cy="219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8734" y="2777924"/>
            <a:ext cx="954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Truly </a:t>
            </a:r>
          </a:p>
          <a:p>
            <a:r>
              <a:rPr lang="en-US" dirty="0" smtClean="0"/>
              <a:t>Loopy!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5194" y="4939853"/>
            <a:ext cx="1626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Look Loopy but actually aren’t loopy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1643605" y="5291559"/>
            <a:ext cx="1481560" cy="219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4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imaging resolution in Z-axis</a:t>
            </a:r>
          </a:p>
          <a:p>
            <a:pPr lvl="1"/>
            <a:r>
              <a:rPr lang="en-US" dirty="0" smtClean="0"/>
              <a:t>Branches appear to cross</a:t>
            </a:r>
          </a:p>
          <a:p>
            <a:r>
              <a:rPr lang="en-US" dirty="0" smtClean="0"/>
              <a:t>Many methods have a strict tree constraint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 vs 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Trees have branches!</a:t>
            </a:r>
          </a:p>
          <a:p>
            <a:r>
              <a:rPr lang="en-US" dirty="0" smtClean="0"/>
              <a:t>Loops have cycles</a:t>
            </a:r>
          </a:p>
          <a:p>
            <a:r>
              <a:rPr lang="en-US" dirty="0" smtClean="0"/>
              <a:t>Some images (i.e. neurons) are truly trees, but look like they have loops when imaged</a:t>
            </a:r>
          </a:p>
          <a:p>
            <a:r>
              <a:rPr lang="en-US" dirty="0" smtClean="0"/>
              <a:t>Sometimes its better to treat them as loops instead of 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loops might be better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0192" y="2488557"/>
            <a:ext cx="30325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Dots shown are sample points (seeds) </a:t>
            </a:r>
          </a:p>
          <a:p>
            <a:endParaRPr lang="en-US" dirty="0" smtClean="0"/>
          </a:p>
          <a:p>
            <a:r>
              <a:rPr lang="en-US" dirty="0" smtClean="0"/>
              <a:t>(c) Sample points are not used more than once</a:t>
            </a:r>
          </a:p>
          <a:p>
            <a:endParaRPr lang="en-US" dirty="0"/>
          </a:p>
          <a:p>
            <a:r>
              <a:rPr lang="en-US" dirty="0" smtClean="0"/>
              <a:t>(d) Yellow point (shown in (a)) is used twice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43" y="2488557"/>
            <a:ext cx="6921253" cy="38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9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Loopy Graph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2840" y="2296769"/>
            <a:ext cx="3664325" cy="375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1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Nodes and Edges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 = (V,E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V = {v</a:t>
            </a:r>
            <a:r>
              <a:rPr lang="en-US" baseline="-25000" dirty="0"/>
              <a:t>i</a:t>
            </a:r>
            <a:r>
              <a:rPr lang="en-US" dirty="0" smtClean="0"/>
              <a:t>}</a:t>
            </a:r>
          </a:p>
          <a:p>
            <a:pPr lvl="1"/>
            <a:r>
              <a:rPr lang="en-US" dirty="0"/>
              <a:t>E =  {</a:t>
            </a:r>
            <a:r>
              <a:rPr lang="en-US" dirty="0" err="1"/>
              <a:t>e</a:t>
            </a:r>
            <a:r>
              <a:rPr lang="en-US" baseline="-25000" dirty="0" err="1"/>
              <a:t>ijk</a:t>
            </a:r>
            <a:r>
              <a:rPr lang="en-US" dirty="0"/>
              <a:t> = (</a:t>
            </a:r>
            <a:r>
              <a:rPr lang="en-US" dirty="0" err="1"/>
              <a:t>e</a:t>
            </a:r>
            <a:r>
              <a:rPr lang="en-US" baseline="-25000" dirty="0" err="1"/>
              <a:t>ij</a:t>
            </a:r>
            <a:r>
              <a:rPr lang="en-US" dirty="0" err="1"/>
              <a:t>,e</a:t>
            </a:r>
            <a:r>
              <a:rPr lang="en-US" baseline="-25000" dirty="0" err="1"/>
              <a:t>jk</a:t>
            </a:r>
            <a:r>
              <a:rPr lang="en-US" dirty="0"/>
              <a:t>)}-&gt; </a:t>
            </a:r>
            <a:r>
              <a:rPr lang="en-US" dirty="0" smtClean="0"/>
              <a:t>Consecutive edge pairs</a:t>
            </a:r>
          </a:p>
          <a:p>
            <a:r>
              <a:rPr lang="en-US" dirty="0" smtClean="0"/>
              <a:t>Edge pairs(</a:t>
            </a:r>
            <a:r>
              <a:rPr lang="en-US" dirty="0" err="1" smtClean="0"/>
              <a:t>e</a:t>
            </a:r>
            <a:r>
              <a:rPr lang="en-US" baseline="-25000" dirty="0" err="1" smtClean="0"/>
              <a:t>ic</a:t>
            </a:r>
            <a:r>
              <a:rPr lang="en-US" dirty="0" err="1" smtClean="0"/>
              <a:t>,e</a:t>
            </a:r>
            <a:r>
              <a:rPr lang="en-US" baseline="-25000" dirty="0" err="1" smtClean="0"/>
              <a:t>cj</a:t>
            </a:r>
            <a:r>
              <a:rPr lang="en-US" dirty="0" smtClean="0"/>
              <a:t>)and </a:t>
            </a:r>
            <a:r>
              <a:rPr lang="en-US" dirty="0"/>
              <a:t>(</a:t>
            </a:r>
            <a:r>
              <a:rPr lang="en-US" dirty="0" err="1"/>
              <a:t>e</a:t>
            </a:r>
            <a:r>
              <a:rPr lang="en-US" baseline="-25000" dirty="0" err="1"/>
              <a:t>kc</a:t>
            </a:r>
            <a:r>
              <a:rPr lang="en-US" dirty="0" err="1"/>
              <a:t>,e</a:t>
            </a:r>
            <a:r>
              <a:rPr lang="en-US" baseline="-25000" dirty="0" err="1"/>
              <a:t>cl</a:t>
            </a:r>
            <a:r>
              <a:rPr lang="en-US" dirty="0"/>
              <a:t>) should belong but neither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e</a:t>
            </a:r>
            <a:r>
              <a:rPr lang="en-US" baseline="-25000" dirty="0" err="1"/>
              <a:t>ic</a:t>
            </a:r>
            <a:r>
              <a:rPr lang="en-US" dirty="0" err="1"/>
              <a:t>,e</a:t>
            </a:r>
            <a:r>
              <a:rPr lang="en-US" baseline="-25000" dirty="0" err="1"/>
              <a:t>cl</a:t>
            </a:r>
            <a:r>
              <a:rPr lang="en-US" dirty="0"/>
              <a:t>) nor (</a:t>
            </a:r>
            <a:r>
              <a:rPr lang="en-US" dirty="0" err="1"/>
              <a:t>e</a:t>
            </a:r>
            <a:r>
              <a:rPr lang="en-US" baseline="-25000" dirty="0" err="1"/>
              <a:t>kc</a:t>
            </a:r>
            <a:r>
              <a:rPr lang="en-US" dirty="0" err="1"/>
              <a:t>,e</a:t>
            </a:r>
            <a:r>
              <a:rPr lang="en-US" baseline="-25000" dirty="0" err="1"/>
              <a:t>cj</a:t>
            </a:r>
            <a:r>
              <a:rPr lang="en-US" dirty="0"/>
              <a:t>). </a:t>
            </a:r>
            <a:endParaRPr lang="en-US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450" y="2435864"/>
            <a:ext cx="3664325" cy="375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Edge pairs </a:t>
            </a:r>
            <a:r>
              <a:rPr lang="en-US" dirty="0"/>
              <a:t>(</a:t>
            </a:r>
            <a:r>
              <a:rPr lang="en-US" dirty="0" err="1" smtClean="0"/>
              <a:t>e</a:t>
            </a:r>
            <a:r>
              <a:rPr lang="en-US" baseline="-25000" dirty="0" err="1" smtClean="0"/>
              <a:t>ij</a:t>
            </a:r>
            <a:r>
              <a:rPr lang="en-US" dirty="0" smtClean="0"/>
              <a:t>,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jk</a:t>
            </a:r>
            <a:r>
              <a:rPr lang="en-US" dirty="0" smtClean="0"/>
              <a:t>)and(</a:t>
            </a:r>
            <a:r>
              <a:rPr lang="en-US" dirty="0" err="1" smtClean="0"/>
              <a:t>e</a:t>
            </a:r>
            <a:r>
              <a:rPr lang="en-US" baseline="-25000" dirty="0" err="1" smtClean="0"/>
              <a:t>mj</a:t>
            </a:r>
            <a:r>
              <a:rPr lang="en-US" dirty="0" smtClean="0"/>
              <a:t>, </a:t>
            </a:r>
            <a:r>
              <a:rPr lang="en-US" dirty="0" err="1" smtClean="0"/>
              <a:t>e</a:t>
            </a:r>
            <a:r>
              <a:rPr lang="en-US" baseline="-25000" dirty="0" err="1" smtClean="0"/>
              <a:t>jl</a:t>
            </a:r>
            <a:r>
              <a:rPr lang="en-US" dirty="0" smtClean="0"/>
              <a:t>) are both active and vertex j </a:t>
            </a:r>
            <a:r>
              <a:rPr lang="en-US" dirty="0"/>
              <a:t>belongs to both branches.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291" y="3003630"/>
            <a:ext cx="6921253" cy="38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2091</TotalTime>
  <Words>581</Words>
  <Application>Microsoft Office PowerPoint</Application>
  <PresentationFormat>Widescreen</PresentationFormat>
  <Paragraphs>75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Ion Boardroom</vt:lpstr>
      <vt:lpstr>Reconstructing Loopy Curvilinear Structures Using Integer Programming</vt:lpstr>
      <vt:lpstr>Introduction</vt:lpstr>
      <vt:lpstr>Some loopy images</vt:lpstr>
      <vt:lpstr>Current Challenges</vt:lpstr>
      <vt:lpstr>Trees vs Loops</vt:lpstr>
      <vt:lpstr>Why loops might be better</vt:lpstr>
      <vt:lpstr>A Loopy Graph</vt:lpstr>
      <vt:lpstr>Nodes and Edges Defined</vt:lpstr>
      <vt:lpstr>PowerPoint Presentation</vt:lpstr>
      <vt:lpstr>Method</vt:lpstr>
      <vt:lpstr>Method</vt:lpstr>
      <vt:lpstr>Methods – Objective Function</vt:lpstr>
      <vt:lpstr>2nd term – Penalizes unlikely bifurcations and terminations</vt:lpstr>
      <vt:lpstr>Objective Function to Minimize</vt:lpstr>
      <vt:lpstr>Constraints</vt:lpstr>
      <vt:lpstr>Non-isolated seeds</vt:lpstr>
      <vt:lpstr>Disjoint Edges</vt:lpstr>
      <vt:lpstr>Crossover Consistency</vt:lpstr>
      <vt:lpstr>Results</vt:lpstr>
      <vt:lpstr>PowerPoint Presentation</vt:lpstr>
      <vt:lpstr>Future Thoughts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Reconstructing Loopy Curvilinear Structures Using Integer Programming</dc:title>
  <dc:creator>dlee138</dc:creator>
  <cp:lastModifiedBy>dlee138</cp:lastModifiedBy>
  <cp:revision>67</cp:revision>
  <dcterms:created xsi:type="dcterms:W3CDTF">2015-04-22T08:23:47Z</dcterms:created>
  <dcterms:modified xsi:type="dcterms:W3CDTF">2015-04-27T17:09:05Z</dcterms:modified>
</cp:coreProperties>
</file>